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5"/>
  </p:notesMasterIdLst>
  <p:handoutMasterIdLst>
    <p:handoutMasterId r:id="rId16"/>
  </p:handoutMasterIdLst>
  <p:sldIdLst>
    <p:sldId id="269" r:id="rId5"/>
    <p:sldId id="276" r:id="rId6"/>
    <p:sldId id="283" r:id="rId7"/>
    <p:sldId id="280" r:id="rId8"/>
    <p:sldId id="277" r:id="rId9"/>
    <p:sldId id="271" r:id="rId10"/>
    <p:sldId id="278" r:id="rId11"/>
    <p:sldId id="279" r:id="rId12"/>
    <p:sldId id="282" r:id="rId13"/>
    <p:sldId id="281" r:id="rId1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62842" autoAdjust="0"/>
  </p:normalViewPr>
  <p:slideViewPr>
    <p:cSldViewPr>
      <p:cViewPr varScale="1">
        <p:scale>
          <a:sx n="73" d="100"/>
          <a:sy n="73" d="100"/>
        </p:scale>
        <p:origin x="744" y="45"/>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Design</a:t>
            </a:r>
            <a:r>
              <a:rPr lang="en-AU" baseline="0" dirty="0"/>
              <a:t> Process</a:t>
            </a:r>
          </a:p>
          <a:p>
            <a:endParaRPr lang="en-AU" baseline="0" dirty="0"/>
          </a:p>
          <a:p>
            <a:pPr marL="171450" indent="-171450">
              <a:buFont typeface="Arial" panose="020B0604020202020204" pitchFamily="34" charset="0"/>
              <a:buChar char="•"/>
            </a:pPr>
            <a:r>
              <a:rPr lang="en-AU" baseline="0" dirty="0"/>
              <a:t>Team Communications – Talk more about this here</a:t>
            </a:r>
          </a:p>
          <a:p>
            <a:pPr marL="171450" indent="-171450">
              <a:buFont typeface="Arial" panose="020B0604020202020204" pitchFamily="34" charset="0"/>
              <a:buChar char="•"/>
            </a:pPr>
            <a:r>
              <a:rPr lang="en-AU" baseline="0" dirty="0" err="1"/>
              <a:t>Devops</a:t>
            </a:r>
            <a:r>
              <a:rPr lang="en-AU" baseline="0" dirty="0"/>
              <a:t> – talk more about this on the next slide</a:t>
            </a:r>
          </a:p>
          <a:p>
            <a:pPr marL="171450" indent="-171450">
              <a:buFont typeface="Arial" panose="020B0604020202020204" pitchFamily="34" charset="0"/>
              <a:buChar char="•"/>
            </a:pPr>
            <a:r>
              <a:rPr lang="en-AU" baseline="0" dirty="0"/>
              <a:t>Testing – talk more about this here</a:t>
            </a:r>
          </a:p>
          <a:p>
            <a:pPr marL="171450" indent="-171450">
              <a:buFont typeface="Arial" panose="020B0604020202020204" pitchFamily="34" charset="0"/>
              <a:buChar char="•"/>
            </a:pPr>
            <a:r>
              <a:rPr lang="en-AU" baseline="0" dirty="0"/>
              <a:t>Whiteboard</a:t>
            </a:r>
          </a:p>
          <a:p>
            <a:pPr marL="171450" indent="-171450">
              <a:buFont typeface="Arial" panose="020B0604020202020204" pitchFamily="34" charset="0"/>
              <a:buChar char="•"/>
            </a:pPr>
            <a:r>
              <a:rPr lang="en-AU" baseline="0" dirty="0"/>
              <a:t>Team Meetings after every sprint</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a:p>
            <a:r>
              <a:rPr lang="en-AU" baseline="0" dirty="0"/>
              <a:t>Lessons Learned</a:t>
            </a:r>
          </a:p>
          <a:p>
            <a:endParaRPr lang="en-AU" baseline="0" dirty="0"/>
          </a:p>
          <a:p>
            <a:pPr marL="171450" indent="-171450">
              <a:buFont typeface="Arial" panose="020B0604020202020204" pitchFamily="34" charset="0"/>
              <a:buChar char="•"/>
            </a:pPr>
            <a:r>
              <a:rPr lang="en-AU" baseline="0" dirty="0">
                <a:sym typeface="Wingdings" panose="05000000000000000000" pitchFamily="2" charset="2"/>
              </a:rPr>
              <a:t>AllJoyn only has native implementations, it doesn’t have generic </a:t>
            </a:r>
            <a:r>
              <a:rPr lang="en-AU" baseline="0" dirty="0" err="1">
                <a:sym typeface="Wingdings" panose="05000000000000000000" pitchFamily="2" charset="2"/>
              </a:rPr>
              <a:t>Xamarin</a:t>
            </a:r>
            <a:r>
              <a:rPr lang="en-AU" baseline="0" dirty="0">
                <a:sym typeface="Wingdings" panose="05000000000000000000" pitchFamily="2" charset="2"/>
              </a:rPr>
              <a:t> implementation.</a:t>
            </a:r>
          </a:p>
          <a:p>
            <a:pPr marL="171450" indent="-171450">
              <a:buFont typeface="Arial" panose="020B0604020202020204" pitchFamily="34" charset="0"/>
              <a:buChar char="•"/>
            </a:pPr>
            <a:r>
              <a:rPr lang="en-AU" baseline="0" dirty="0">
                <a:sym typeface="Wingdings" panose="05000000000000000000" pitchFamily="2" charset="2"/>
              </a:rPr>
              <a:t>Short sprints work well at a hackathon – increases focus and delivery</a:t>
            </a:r>
          </a:p>
          <a:p>
            <a:pPr marL="171450" indent="-171450">
              <a:buFont typeface="Arial" panose="020B0604020202020204" pitchFamily="34" charset="0"/>
              <a:buChar char="•"/>
            </a:pPr>
            <a:r>
              <a:rPr lang="en-AU" baseline="0" dirty="0" err="1"/>
              <a:t>Xamarin</a:t>
            </a:r>
            <a:r>
              <a:rPr lang="en-AU" baseline="0" dirty="0"/>
              <a:t> build on VSTS can be tricky – consumed all 240 minutes of free build hours.</a:t>
            </a:r>
          </a:p>
          <a:p>
            <a:pPr marL="171450" indent="-171450">
              <a:buFont typeface="Arial" panose="020B0604020202020204" pitchFamily="34" charset="0"/>
              <a:buChar char="•"/>
            </a:pPr>
            <a:r>
              <a:rPr lang="en-AU" baseline="0" dirty="0"/>
              <a:t>Run profiler on the code for bottlenecks optimizations</a:t>
            </a:r>
          </a:p>
          <a:p>
            <a:pPr marL="171450" indent="-171450">
              <a:buFont typeface="Arial" panose="020B0604020202020204" pitchFamily="34" charset="0"/>
              <a:buChar char="•"/>
            </a:pPr>
            <a:r>
              <a:rPr lang="en-AU" baseline="0" dirty="0"/>
              <a:t>Issues around Azure functions – bindings when using web hooks. Can’t use parameters.</a:t>
            </a:r>
          </a:p>
          <a:p>
            <a:pPr marL="171450" indent="-171450">
              <a:buFont typeface="Arial" panose="020B0604020202020204" pitchFamily="34" charset="0"/>
              <a:buChar char="•"/>
            </a:pPr>
            <a:r>
              <a:rPr lang="en-AU" baseline="0" dirty="0"/>
              <a:t>When </a:t>
            </a:r>
            <a:r>
              <a:rPr lang="en-AU" baseline="0" dirty="0" err="1"/>
              <a:t>analyzing</a:t>
            </a:r>
            <a:r>
              <a:rPr lang="en-AU" baseline="0" dirty="0"/>
              <a:t> DevOps tools we found </a:t>
            </a:r>
            <a:r>
              <a:rPr lang="en-AU" baseline="0" dirty="0" err="1"/>
              <a:t>Xamarin</a:t>
            </a:r>
            <a:r>
              <a:rPr lang="en-AU" baseline="0" dirty="0"/>
              <a:t> test cloud only supports iOS and Perfecto on supports UWP apps.</a:t>
            </a:r>
          </a:p>
          <a:p>
            <a:pPr marL="171450" indent="-171450">
              <a:buFont typeface="Arial" panose="020B0604020202020204" pitchFamily="34" charset="0"/>
              <a:buChar char="•"/>
            </a:pPr>
            <a:r>
              <a:rPr lang="en-AU" baseline="0" dirty="0"/>
              <a:t>Deciding on DevOps tools is a process in and </a:t>
            </a:r>
            <a:r>
              <a:rPr lang="en-AU" baseline="0"/>
              <a:t>of itself.</a:t>
            </a:r>
            <a:endParaRPr lang="en-AU" baseline="0" dirty="0"/>
          </a:p>
          <a:p>
            <a:pPr marL="171450" indent="-171450">
              <a:buFont typeface="Arial" panose="020B0604020202020204" pitchFamily="34" charset="0"/>
              <a:buChar char="•"/>
            </a:pPr>
            <a:r>
              <a:rPr lang="en-AU" baseline="0" dirty="0"/>
              <a:t>We are all just people! </a:t>
            </a:r>
            <a:r>
              <a:rPr lang="en-AU" baseline="0" dirty="0">
                <a:sym typeface="Wingdings" panose="05000000000000000000" pitchFamily="2" charset="2"/>
              </a:rPr>
              <a:t></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0211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126299"/>
            <a:ext cx="10512862" cy="1325218"/>
          </a:xfrm>
        </p:spPr>
        <p:txBody>
          <a:bodyPr/>
          <a:lstStyle/>
          <a:p>
            <a:r>
              <a:rPr lang="en-AU" cap="none" dirty="0"/>
              <a:t>Sprints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2414865"/>
              </p:ext>
            </p:extLst>
          </p:nvPr>
        </p:nvGraphicFramePr>
        <p:xfrm>
          <a:off x="837981" y="1826043"/>
          <a:ext cx="10512861" cy="4053672"/>
        </p:xfrm>
        <a:graphic>
          <a:graphicData uri="http://schemas.openxmlformats.org/drawingml/2006/table">
            <a:tbl>
              <a:tblPr firstRow="1" bandRow="1">
                <a:tableStyleId>{21E4AEA4-8DFA-4A89-87EB-49C32662AFE0}</a:tableStyleId>
              </a:tblPr>
              <a:tblGrid>
                <a:gridCol w="939867">
                  <a:extLst>
                    <a:ext uri="{9D8B030D-6E8A-4147-A177-3AD203B41FA5}">
                      <a16:colId xmlns:a16="http://schemas.microsoft.com/office/drawing/2014/main" val="2447739033"/>
                    </a:ext>
                  </a:extLst>
                </a:gridCol>
                <a:gridCol w="2136783">
                  <a:extLst>
                    <a:ext uri="{9D8B030D-6E8A-4147-A177-3AD203B41FA5}">
                      <a16:colId xmlns:a16="http://schemas.microsoft.com/office/drawing/2014/main" val="1792962046"/>
                    </a:ext>
                  </a:extLst>
                </a:gridCol>
                <a:gridCol w="3522047">
                  <a:extLst>
                    <a:ext uri="{9D8B030D-6E8A-4147-A177-3AD203B41FA5}">
                      <a16:colId xmlns:a16="http://schemas.microsoft.com/office/drawing/2014/main" val="490871558"/>
                    </a:ext>
                  </a:extLst>
                </a:gridCol>
                <a:gridCol w="3914164">
                  <a:extLst>
                    <a:ext uri="{9D8B030D-6E8A-4147-A177-3AD203B41FA5}">
                      <a16:colId xmlns:a16="http://schemas.microsoft.com/office/drawing/2014/main" val="1826408836"/>
                    </a:ext>
                  </a:extLst>
                </a:gridCol>
              </a:tblGrid>
              <a:tr h="578969">
                <a:tc>
                  <a:txBody>
                    <a:bodyPr/>
                    <a:lstStyle/>
                    <a:p>
                      <a:pPr algn="ctr"/>
                      <a:endParaRPr lang="en-AU" sz="3200" dirty="0"/>
                    </a:p>
                  </a:txBody>
                  <a:tcPr marL="91416" marR="91416" marT="45708" marB="45708"/>
                </a:tc>
                <a:tc>
                  <a:txBody>
                    <a:bodyPr/>
                    <a:lstStyle/>
                    <a:p>
                      <a:endParaRPr lang="en-AU" sz="3200" dirty="0"/>
                    </a:p>
                  </a:txBody>
                  <a:tcPr marL="91416" marR="91416" marT="45708" marB="45708"/>
                </a:tc>
                <a:tc>
                  <a:txBody>
                    <a:bodyPr/>
                    <a:lstStyle/>
                    <a:p>
                      <a:r>
                        <a:rPr lang="en-AU" sz="3200" dirty="0"/>
                        <a:t>Planning Meeting</a:t>
                      </a:r>
                    </a:p>
                  </a:txBody>
                  <a:tcPr marL="91416" marR="91416" marT="45708" marB="45708"/>
                </a:tc>
                <a:tc>
                  <a:txBody>
                    <a:bodyPr/>
                    <a:lstStyle/>
                    <a:p>
                      <a:r>
                        <a:rPr lang="en-AU" sz="3200" dirty="0"/>
                        <a:t>Sprint Time</a:t>
                      </a:r>
                    </a:p>
                  </a:txBody>
                  <a:tcPr marL="91416" marR="91416" marT="45708" marB="45708"/>
                </a:tc>
                <a:extLst>
                  <a:ext uri="{0D108BD9-81ED-4DB2-BD59-A6C34878D82A}">
                    <a16:rowId xmlns:a16="http://schemas.microsoft.com/office/drawing/2014/main" val="3954040738"/>
                  </a:ext>
                </a:extLst>
              </a:tr>
              <a:tr h="578969">
                <a:tc>
                  <a:txBody>
                    <a:bodyPr/>
                    <a:lstStyle/>
                    <a:p>
                      <a:pPr algn="ct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0</a:t>
                      </a:r>
                    </a:p>
                  </a:txBody>
                  <a:tcPr marL="91416" marR="91416" marT="45708" marB="45708"/>
                </a:tc>
                <a:tc>
                  <a:txBody>
                    <a:bodyPr/>
                    <a:lstStyle/>
                    <a:p>
                      <a:r>
                        <a:rPr lang="en-AU" sz="3200" dirty="0"/>
                        <a:t>Sat 11:15-11:30</a:t>
                      </a:r>
                    </a:p>
                  </a:txBody>
                  <a:tcPr marL="91416" marR="91416" marT="45708" marB="45708"/>
                </a:tc>
                <a:tc>
                  <a:txBody>
                    <a:bodyPr/>
                    <a:lstStyle/>
                    <a:p>
                      <a:r>
                        <a:rPr lang="en-AU" sz="3200" dirty="0"/>
                        <a:t>Sat 11:30-13:15</a:t>
                      </a:r>
                    </a:p>
                  </a:txBody>
                  <a:tcPr marL="91416" marR="91416" marT="45708" marB="45708"/>
                </a:tc>
                <a:extLst>
                  <a:ext uri="{0D108BD9-81ED-4DB2-BD59-A6C34878D82A}">
                    <a16:rowId xmlns:a16="http://schemas.microsoft.com/office/drawing/2014/main" val="1962704668"/>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1</a:t>
                      </a:r>
                    </a:p>
                  </a:txBody>
                  <a:tcPr marL="91416" marR="91416" marT="45708" marB="45708"/>
                </a:tc>
                <a:tc>
                  <a:txBody>
                    <a:bodyPr/>
                    <a:lstStyle/>
                    <a:p>
                      <a:r>
                        <a:rPr lang="en-AU" sz="3200" dirty="0"/>
                        <a:t>Sat 13:45-14:00</a:t>
                      </a:r>
                    </a:p>
                  </a:txBody>
                  <a:tcPr marL="91416" marR="91416" marT="45708" marB="45708"/>
                </a:tc>
                <a:tc>
                  <a:txBody>
                    <a:bodyPr/>
                    <a:lstStyle/>
                    <a:p>
                      <a:r>
                        <a:rPr lang="en-AU" sz="3200" dirty="0"/>
                        <a:t>Sat 14:00-16:15</a:t>
                      </a:r>
                    </a:p>
                  </a:txBody>
                  <a:tcPr marL="91416" marR="91416" marT="45708" marB="45708"/>
                </a:tc>
                <a:extLst>
                  <a:ext uri="{0D108BD9-81ED-4DB2-BD59-A6C34878D82A}">
                    <a16:rowId xmlns:a16="http://schemas.microsoft.com/office/drawing/2014/main" val="1964144871"/>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2</a:t>
                      </a:r>
                    </a:p>
                  </a:txBody>
                  <a:tcPr marL="91416" marR="91416" marT="45708" marB="45708"/>
                </a:tc>
                <a:tc>
                  <a:txBody>
                    <a:bodyPr/>
                    <a:lstStyle/>
                    <a:p>
                      <a:r>
                        <a:rPr lang="en-AU" sz="3200" dirty="0"/>
                        <a:t>Sat 16:15-16:30</a:t>
                      </a:r>
                    </a:p>
                  </a:txBody>
                  <a:tcPr marL="91416" marR="91416" marT="45708" marB="45708"/>
                </a:tc>
                <a:tc>
                  <a:txBody>
                    <a:bodyPr/>
                    <a:lstStyle/>
                    <a:p>
                      <a:r>
                        <a:rPr lang="en-AU" sz="3200" dirty="0"/>
                        <a:t>Sat 16:30-18:45</a:t>
                      </a:r>
                    </a:p>
                  </a:txBody>
                  <a:tcPr marL="91416" marR="91416" marT="45708" marB="45708"/>
                </a:tc>
                <a:extLst>
                  <a:ext uri="{0D108BD9-81ED-4DB2-BD59-A6C34878D82A}">
                    <a16:rowId xmlns:a16="http://schemas.microsoft.com/office/drawing/2014/main" val="4112188100"/>
                  </a:ext>
                </a:extLst>
              </a:tr>
              <a:tr h="578969">
                <a:tc>
                  <a:txBody>
                    <a:bodyPr/>
                    <a:lstStyle/>
                    <a:p>
                      <a:pPr algn="ctr"/>
                      <a:r>
                        <a:rPr lang="en-AU" sz="3200">
                          <a:sym typeface="Wingdings" panose="05000000000000000000" pitchFamily="2" charset="2"/>
                        </a:rPr>
                        <a:t></a:t>
                      </a:r>
                      <a:endParaRPr lang="en-AU" sz="3200" dirty="0"/>
                    </a:p>
                  </a:txBody>
                  <a:tcPr marL="91416" marR="91416" marT="45708" marB="45708"/>
                </a:tc>
                <a:tc>
                  <a:txBody>
                    <a:bodyPr/>
                    <a:lstStyle/>
                    <a:p>
                      <a:r>
                        <a:rPr lang="en-AU" sz="3200" dirty="0"/>
                        <a:t>Sprint 3</a:t>
                      </a:r>
                    </a:p>
                  </a:txBody>
                  <a:tcPr marL="91416" marR="91416" marT="45708" marB="45708"/>
                </a:tc>
                <a:tc>
                  <a:txBody>
                    <a:bodyPr/>
                    <a:lstStyle/>
                    <a:p>
                      <a:r>
                        <a:rPr lang="en-AU" sz="3200" dirty="0"/>
                        <a:t>Sun 08:15-08:30</a:t>
                      </a:r>
                    </a:p>
                  </a:txBody>
                  <a:tcPr marL="91416" marR="91416" marT="45708" marB="45708"/>
                </a:tc>
                <a:tc>
                  <a:txBody>
                    <a:bodyPr/>
                    <a:lstStyle/>
                    <a:p>
                      <a:r>
                        <a:rPr lang="en-AU" sz="3200" dirty="0"/>
                        <a:t>Sun 08:30-10:45</a:t>
                      </a:r>
                    </a:p>
                  </a:txBody>
                  <a:tcPr marL="91416" marR="91416" marT="45708" marB="45708"/>
                </a:tc>
                <a:extLst>
                  <a:ext uri="{0D108BD9-81ED-4DB2-BD59-A6C34878D82A}">
                    <a16:rowId xmlns:a16="http://schemas.microsoft.com/office/drawing/2014/main" val="2359191259"/>
                  </a:ext>
                </a:extLst>
              </a:tr>
              <a:tr h="578969">
                <a:tc>
                  <a:txBody>
                    <a:bodyPr/>
                    <a:lstStyle/>
                    <a:p>
                      <a:pPr algn="ctr"/>
                      <a:endParaRPr lang="en-AU" sz="3200" dirty="0"/>
                    </a:p>
                  </a:txBody>
                  <a:tcPr marL="91416" marR="91416" marT="45708" marB="45708"/>
                </a:tc>
                <a:tc>
                  <a:txBody>
                    <a:bodyPr/>
                    <a:lstStyle/>
                    <a:p>
                      <a:r>
                        <a:rPr lang="en-AU" sz="3200" dirty="0"/>
                        <a:t>Sprint 4</a:t>
                      </a:r>
                    </a:p>
                  </a:txBody>
                  <a:tcPr marL="91416" marR="91416" marT="45708" marB="45708"/>
                </a:tc>
                <a:tc>
                  <a:txBody>
                    <a:bodyPr/>
                    <a:lstStyle/>
                    <a:p>
                      <a:r>
                        <a:rPr lang="en-AU" sz="3200" dirty="0"/>
                        <a:t>Sun 10:45-11:00</a:t>
                      </a:r>
                    </a:p>
                  </a:txBody>
                  <a:tcPr marL="91416" marR="91416" marT="45708" marB="45708"/>
                </a:tc>
                <a:tc>
                  <a:txBody>
                    <a:bodyPr/>
                    <a:lstStyle/>
                    <a:p>
                      <a:r>
                        <a:rPr lang="en-AU" sz="3200" dirty="0"/>
                        <a:t>Sun 11:00-13:15</a:t>
                      </a:r>
                    </a:p>
                  </a:txBody>
                  <a:tcPr marL="91416" marR="91416" marT="45708" marB="45708"/>
                </a:tc>
                <a:extLst>
                  <a:ext uri="{0D108BD9-81ED-4DB2-BD59-A6C34878D82A}">
                    <a16:rowId xmlns:a16="http://schemas.microsoft.com/office/drawing/2014/main" val="3724891804"/>
                  </a:ext>
                </a:extLst>
              </a:tr>
              <a:tr h="578969">
                <a:tc>
                  <a:txBody>
                    <a:bodyPr/>
                    <a:lstStyle/>
                    <a:p>
                      <a:pPr algn="ctr"/>
                      <a:endParaRPr lang="en-AU" sz="3200" dirty="0"/>
                    </a:p>
                  </a:txBody>
                  <a:tcPr marL="91416" marR="91416" marT="45708" marB="45708"/>
                </a:tc>
                <a:tc>
                  <a:txBody>
                    <a:bodyPr/>
                    <a:lstStyle/>
                    <a:p>
                      <a:r>
                        <a:rPr lang="en-AU" sz="3200" dirty="0"/>
                        <a:t>Sprint 5</a:t>
                      </a:r>
                    </a:p>
                  </a:txBody>
                  <a:tcPr marL="91416" marR="91416" marT="45708" marB="45708"/>
                </a:tc>
                <a:tc>
                  <a:txBody>
                    <a:bodyPr/>
                    <a:lstStyle/>
                    <a:p>
                      <a:r>
                        <a:rPr lang="en-AU" sz="3200" dirty="0"/>
                        <a:t>Sun 13:15-13:30</a:t>
                      </a:r>
                    </a:p>
                  </a:txBody>
                  <a:tcPr marL="91416" marR="91416" marT="45708" marB="45708"/>
                </a:tc>
                <a:tc>
                  <a:txBody>
                    <a:bodyPr/>
                    <a:lstStyle/>
                    <a:p>
                      <a:r>
                        <a:rPr lang="en-AU" sz="3200" dirty="0"/>
                        <a:t>Sun 13:30-15:45</a:t>
                      </a:r>
                    </a:p>
                  </a:txBody>
                  <a:tcPr marL="91416" marR="91416" marT="45708" marB="45708"/>
                </a:tc>
                <a:extLst>
                  <a:ext uri="{0D108BD9-81ED-4DB2-BD59-A6C34878D82A}">
                    <a16:rowId xmlns:a16="http://schemas.microsoft.com/office/drawing/2014/main" val="2163978086"/>
                  </a:ext>
                </a:extLst>
              </a:tr>
            </a:tbl>
          </a:graphicData>
        </a:graphic>
      </p:graphicFrame>
      <p:pic>
        <p:nvPicPr>
          <p:cNvPr id="6" name="Picture 5" descr="sprint"/>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11008" y="0"/>
            <a:ext cx="1577817" cy="1577817"/>
          </a:xfrm>
          <a:prstGeom prst="rect">
            <a:avLst/>
          </a:prstGeom>
        </p:spPr>
      </p:pic>
    </p:spTree>
    <p:extLst>
      <p:ext uri="{BB962C8B-B14F-4D97-AF65-F5344CB8AC3E}">
        <p14:creationId xmlns:p14="http://schemas.microsoft.com/office/powerpoint/2010/main" val="346943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01924" y="3212976"/>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50" y="116632"/>
            <a:ext cx="10128787" cy="1456267"/>
          </a:xfrm>
        </p:spPr>
        <p:txBody>
          <a:bodyPr/>
          <a:lstStyle/>
          <a:p>
            <a:r>
              <a:rPr lang="en-AU" cap="none" dirty="0"/>
              <a:t>Lessons Learned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0" y="3789040"/>
            <a:ext cx="7822605" cy="243283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3772" y="1412776"/>
            <a:ext cx="6438900" cy="1996440"/>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508" y="1929956"/>
            <a:ext cx="5091995" cy="1584176"/>
          </a:xfrm>
          <a:prstGeom prst="rect">
            <a:avLst/>
          </a:prstGeom>
        </p:spPr>
      </p:pic>
    </p:spTree>
    <p:extLst>
      <p:ext uri="{BB962C8B-B14F-4D97-AF65-F5344CB8AC3E}">
        <p14:creationId xmlns:p14="http://schemas.microsoft.com/office/powerpoint/2010/main" val="37063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42411F04-4D52-442C-8C0A-5514FA73E446}">
  <ds:schemaRefs>
    <ds:schemaRef ds:uri="http://schemas.microsoft.com/sharepoint/v3/contenttype/forms"/>
  </ds:schemaRefs>
</ds:datastoreItem>
</file>

<file path=customXml/itemProps2.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555</Words>
  <Application>Microsoft Office PowerPoint</Application>
  <PresentationFormat>Custom</PresentationFormat>
  <Paragraphs>137</Paragraphs>
  <Slides>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MS PGothic</vt:lpstr>
      <vt:lpstr>Arial</vt:lpstr>
      <vt:lpstr>Bodoni Std Bold Italic</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Sprints</vt:lpstr>
      <vt:lpstr>Problem Statement</vt:lpstr>
      <vt:lpstr>Architecture</vt:lpstr>
      <vt:lpstr>Use Cases</vt:lpstr>
      <vt:lpstr>Process</vt:lpstr>
      <vt:lpstr>DevOps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2016-07-30T19:51:15Z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